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8"/>
  </p:notesMasterIdLst>
  <p:sldIdLst>
    <p:sldId id="256" r:id="rId5"/>
    <p:sldId id="556" r:id="rId6"/>
    <p:sldId id="678" r:id="rId7"/>
    <p:sldId id="608" r:id="rId8"/>
    <p:sldId id="609" r:id="rId9"/>
    <p:sldId id="610" r:id="rId10"/>
    <p:sldId id="611" r:id="rId11"/>
    <p:sldId id="612" r:id="rId12"/>
    <p:sldId id="613" r:id="rId13"/>
    <p:sldId id="642" r:id="rId14"/>
    <p:sldId id="679" r:id="rId15"/>
    <p:sldId id="644" r:id="rId16"/>
    <p:sldId id="645" r:id="rId17"/>
    <p:sldId id="646" r:id="rId18"/>
    <p:sldId id="647" r:id="rId19"/>
    <p:sldId id="681" r:id="rId20"/>
    <p:sldId id="680" r:id="rId21"/>
    <p:sldId id="650" r:id="rId22"/>
    <p:sldId id="651" r:id="rId23"/>
    <p:sldId id="652" r:id="rId24"/>
    <p:sldId id="685" r:id="rId25"/>
    <p:sldId id="683" r:id="rId26"/>
    <p:sldId id="682" r:id="rId27"/>
    <p:sldId id="661" r:id="rId28"/>
    <p:sldId id="662" r:id="rId29"/>
    <p:sldId id="663" r:id="rId30"/>
    <p:sldId id="664" r:id="rId31"/>
    <p:sldId id="665" r:id="rId32"/>
    <p:sldId id="686" r:id="rId33"/>
    <p:sldId id="667" r:id="rId34"/>
    <p:sldId id="687" r:id="rId35"/>
    <p:sldId id="688" r:id="rId36"/>
    <p:sldId id="689" r:id="rId37"/>
    <p:sldId id="670" r:id="rId38"/>
    <p:sldId id="690" r:id="rId39"/>
    <p:sldId id="672" r:id="rId40"/>
    <p:sldId id="673" r:id="rId41"/>
    <p:sldId id="674" r:id="rId42"/>
    <p:sldId id="684" r:id="rId43"/>
    <p:sldId id="676" r:id="rId44"/>
    <p:sldId id="677" r:id="rId45"/>
    <p:sldId id="495" r:id="rId46"/>
    <p:sldId id="454"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8"/>
            <p14:sldId id="608"/>
            <p14:sldId id="609"/>
            <p14:sldId id="610"/>
            <p14:sldId id="611"/>
            <p14:sldId id="612"/>
            <p14:sldId id="613"/>
            <p14:sldId id="642"/>
            <p14:sldId id="679"/>
            <p14:sldId id="644"/>
            <p14:sldId id="645"/>
            <p14:sldId id="646"/>
            <p14:sldId id="647"/>
            <p14:sldId id="681"/>
            <p14:sldId id="680"/>
            <p14:sldId id="650"/>
            <p14:sldId id="651"/>
            <p14:sldId id="652"/>
            <p14:sldId id="685"/>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62432" autoAdjust="0"/>
  </p:normalViewPr>
  <p:slideViewPr>
    <p:cSldViewPr snapToGrid="0">
      <p:cViewPr varScale="1">
        <p:scale>
          <a:sx n="56" d="100"/>
          <a:sy n="56" d="100"/>
        </p:scale>
        <p:origin x="2200"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notesMaster" Target="notesMasters/notesMaster1.xml"/><Relationship Id="rId49" Type="http://schemas.openxmlformats.org/officeDocument/2006/relationships/commentAuthors" Target="commentAuthor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5/14/17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4" Type="http://schemas.openxmlformats.org/officeDocument/2006/relationships/hyperlink" Target="http://msdn.microsoft.com/en-us/library/dd135726.aspx" TargetMode="External"/><Relationship Id="rId5" Type="http://schemas.openxmlformats.org/officeDocument/2006/relationships/hyperlink" Target="http://msdn.microsoft.com/en-us/library/dd179467.aspx"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4" Type="http://schemas.openxmlformats.org/officeDocument/2006/relationships/hyperlink" Target="http://msdn.microsoft.com/en-us/library/ee691975.aspx"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4" Type="http://schemas.openxmlformats.org/officeDocument/2006/relationships/hyperlink" Target="http://msdn.microsoft.com/en-us/library/dd179451.aspx" TargetMode="External"/><Relationship Id="rId5" Type="http://schemas.openxmlformats.org/officeDocument/2006/relationships/hyperlink" Target="http://msdn.microsoft.com/en-us/library/ee691975.aspx"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5/14/17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5/14/17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Azure Queues</a:t>
            </a:r>
            <a:r>
              <a:rPr lang="sv-SE" baseline="0" dirty="0" smtClean="0"/>
              <a:t> is a very straight forward yet feature rich mechanism in Azure Storage for queueing of workloads for asynchronous batch/backend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18</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5/14/17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44558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Azure </a:t>
            </a:r>
            <a:r>
              <a:rPr lang="sv-SE" dirty="0" err="1" smtClean="0"/>
              <a:t>Files</a:t>
            </a:r>
            <a:r>
              <a:rPr lang="sv-SE" dirty="0" smtClean="0"/>
              <a:t> is a </a:t>
            </a:r>
            <a:r>
              <a:rPr lang="sv-SE" dirty="0" err="1" smtClean="0"/>
              <a:t>relatively</a:t>
            </a:r>
            <a:r>
              <a:rPr lang="sv-SE" dirty="0" smtClean="0"/>
              <a:t> new</a:t>
            </a:r>
            <a:r>
              <a:rPr lang="sv-SE" baseline="0" dirty="0" smtClean="0"/>
              <a:t> Azur Storage Service </a:t>
            </a:r>
            <a:r>
              <a:rPr lang="sv-SE" baseline="0" dirty="0" err="1" smtClean="0"/>
              <a:t>which</a:t>
            </a:r>
            <a:r>
              <a:rPr lang="sv-SE" baseline="0" dirty="0" smtClean="0"/>
              <a:t> supports the SMB 2.1 </a:t>
            </a:r>
            <a:r>
              <a:rPr lang="sv-SE" baseline="0" dirty="0" err="1" smtClean="0"/>
              <a:t>protocol</a:t>
            </a:r>
            <a:r>
              <a:rPr lang="sv-SE" baseline="0" dirty="0" smtClean="0"/>
              <a:t> </a:t>
            </a:r>
            <a:r>
              <a:rPr lang="sv-SE" baseline="0" dirty="0" err="1" smtClean="0"/>
              <a:t>which</a:t>
            </a:r>
            <a:r>
              <a:rPr lang="sv-SE" baseline="0" dirty="0" smtClean="0"/>
              <a:t> for </a:t>
            </a:r>
            <a:r>
              <a:rPr lang="sv-SE" baseline="0" dirty="0" err="1" smtClean="0"/>
              <a:t>instance</a:t>
            </a:r>
            <a:r>
              <a:rPr lang="sv-SE" baseline="0" dirty="0" smtClean="0"/>
              <a:t> </a:t>
            </a:r>
            <a:r>
              <a:rPr lang="sv-SE" baseline="0" dirty="0" err="1" smtClean="0"/>
              <a:t>enables</a:t>
            </a:r>
            <a:r>
              <a:rPr lang="sv-SE" baseline="0" dirty="0" smtClean="0"/>
              <a:t> migration of </a:t>
            </a:r>
            <a:r>
              <a:rPr lang="sv-SE" baseline="0" dirty="0" err="1" smtClean="0"/>
              <a:t>legacy</a:t>
            </a:r>
            <a:r>
              <a:rPr lang="sv-SE" baseline="0" dirty="0" smtClean="0"/>
              <a:t> </a:t>
            </a:r>
            <a:r>
              <a:rPr lang="sv-SE" baseline="0" dirty="0" err="1" smtClean="0"/>
              <a:t>applications</a:t>
            </a:r>
            <a:r>
              <a:rPr lang="sv-SE" baseline="0" dirty="0" smtClean="0"/>
              <a:t> </a:t>
            </a:r>
            <a:r>
              <a:rPr lang="sv-SE" baseline="0" dirty="0" err="1" smtClean="0"/>
              <a:t>direct</a:t>
            </a:r>
            <a:r>
              <a:rPr lang="sv-SE" baseline="0" dirty="0" smtClean="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370337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34" Type="http://schemas.openxmlformats.org/officeDocument/2006/relationships/image" Target="../media/image1.png"/><Relationship Id="rId3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Files</a:t>
            </a:r>
            <a:endParaRPr lang="en-US" dirty="0"/>
          </a:p>
        </p:txBody>
      </p:sp>
    </p:spTree>
    <p:extLst>
      <p:ext uri="{BB962C8B-B14F-4D97-AF65-F5344CB8AC3E}">
        <p14:creationId xmlns:p14="http://schemas.microsoft.com/office/powerpoint/2010/main" val="28411522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a:t>
            </a:r>
            <a:r>
              <a:rPr lang="en-US" dirty="0" smtClean="0"/>
              <a:t>Quotes</a:t>
            </a:r>
            <a:r>
              <a:rPr lang="en-US" dirty="0"/>
              <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41819046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1508761"/>
            <a:ext cx="11187112" cy="5063490"/>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807998" lvl="1" indent="-571500">
              <a:buClr>
                <a:srgbClr val="92D050"/>
              </a:buClr>
              <a:buFont typeface="Wingdings" panose="05000000000000000000" pitchFamily="2" charset="2"/>
              <a:buChar char="à"/>
            </a:pPr>
            <a:r>
              <a:rPr lang="en-US" sz="2432" dirty="0" smtClean="0">
                <a:latin typeface="+mj-lt"/>
                <a:sym typeface="Wingdings" panose="05000000000000000000" pitchFamily="2" charset="2"/>
              </a:rPr>
              <a:t>Unstructured object data</a:t>
            </a:r>
          </a:p>
          <a:p>
            <a:pPr marL="807998" lvl="1" indent="-571500">
              <a:buClr>
                <a:srgbClr val="92D050"/>
              </a:buClr>
              <a:buFont typeface="Wingdings" panose="05000000000000000000" pitchFamily="2" charset="2"/>
              <a:buChar char="à"/>
            </a:pPr>
            <a:endParaRPr lang="en-US" sz="2432"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807998" lvl="1" indent="-571500">
              <a:buClr>
                <a:srgbClr val="92D050"/>
              </a:buClr>
              <a:buFont typeface="Wingdings" panose="05000000000000000000" pitchFamily="2" charset="2"/>
              <a:buChar char="à"/>
            </a:pPr>
            <a:r>
              <a:rPr lang="en-US" sz="2432" dirty="0" smtClean="0">
                <a:sym typeface="Wingdings" panose="05000000000000000000" pitchFamily="2" charset="2"/>
              </a:rPr>
              <a:t>Standard SMB based sharing for legacy apps</a:t>
            </a:r>
          </a:p>
          <a:p>
            <a:pPr marL="807998" lvl="1" indent="-571500">
              <a:buClr>
                <a:srgbClr val="92D050"/>
              </a:buClr>
              <a:buFont typeface="Wingdings" panose="05000000000000000000" pitchFamily="2" charset="2"/>
              <a:buChar char="à"/>
            </a:pPr>
            <a:endParaRPr lang="en-US" sz="2432"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p>
          <a:p>
            <a:pPr marL="807998" lvl="1" indent="-571500">
              <a:buClr>
                <a:srgbClr val="92D050"/>
              </a:buClr>
              <a:buFont typeface="Wingdings" panose="05000000000000000000" pitchFamily="2" charset="2"/>
              <a:buChar char="à"/>
            </a:pPr>
            <a:r>
              <a:rPr lang="en-US" sz="2432" dirty="0" smtClean="0">
                <a:latin typeface="+mj-lt"/>
                <a:sym typeface="Wingdings" panose="05000000000000000000" pitchFamily="2" charset="2"/>
              </a:rPr>
              <a:t>Reliable messaging between components</a:t>
            </a:r>
            <a:r>
              <a:rPr lang="en-US" sz="2432" dirty="0" smtClean="0">
                <a:solidFill>
                  <a:schemeClr val="bg1"/>
                </a:solidFill>
                <a:latin typeface="+mj-lt"/>
                <a:sym typeface="Wingdings" panose="05000000000000000000" pitchFamily="2" charset="2"/>
              </a:rPr>
              <a:t/>
            </a:r>
            <a:br>
              <a:rPr lang="en-US" sz="2432" dirty="0" smtClean="0">
                <a:solidFill>
                  <a:schemeClr val="bg1"/>
                </a:solidFill>
                <a:latin typeface="+mj-lt"/>
                <a:sym typeface="Wingdings" panose="05000000000000000000" pitchFamily="2" charset="2"/>
              </a:rPr>
            </a:br>
            <a:endParaRPr lang="en-US" sz="2432"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807998" lvl="1" indent="-571500">
              <a:buClr>
                <a:srgbClr val="92D050"/>
              </a:buClr>
              <a:buFont typeface="Wingdings" panose="05000000000000000000" pitchFamily="2" charset="2"/>
              <a:buChar char="à"/>
            </a:pPr>
            <a:r>
              <a:rPr lang="en-US" sz="2432" dirty="0" smtClean="0">
                <a:sym typeface="Wingdings" panose="05000000000000000000" pitchFamily="2" charset="2"/>
              </a:rPr>
              <a:t>NoSQL key-attribute data store to store structured datasets</a:t>
            </a:r>
          </a:p>
          <a:p>
            <a:pPr marL="807998" lvl="1" indent="-571500">
              <a:buClr>
                <a:srgbClr val="92D050"/>
              </a:buClr>
              <a:buFont typeface="Wingdings" panose="05000000000000000000" pitchFamily="2" charset="2"/>
              <a:buChar char="à"/>
            </a:pPr>
            <a:endParaRPr lang="en-US" sz="2432"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sym typeface="Wingdings" panose="05000000000000000000" pitchFamily="2" charset="2"/>
            </a:endParaRPr>
          </a:p>
          <a:p>
            <a:pPr marL="807998" lvl="1" indent="-571500">
              <a:buClr>
                <a:srgbClr val="92D050"/>
              </a:buClr>
              <a:buFont typeface="Wingdings" panose="05000000000000000000" pitchFamily="2" charset="2"/>
              <a:buChar char="à"/>
            </a:pPr>
            <a:r>
              <a:rPr lang="en-US" sz="2432" dirty="0" smtClean="0">
                <a:latin typeface="+mj-lt"/>
                <a:sym typeface="Wingdings" panose="05000000000000000000" pitchFamily="2" charset="2"/>
              </a:rPr>
              <a:t>Data storage solution for Hybrid scenarios</a:t>
            </a:r>
          </a:p>
          <a:p>
            <a:pPr marL="1243653" lvl="3" indent="-571500">
              <a:buClr>
                <a:srgbClr val="92D050"/>
              </a:buClr>
              <a:buFont typeface="Wingdings" panose="05000000000000000000" pitchFamily="2" charset="2"/>
              <a:buChar char="à"/>
            </a:pPr>
            <a:r>
              <a:rPr lang="en-US" sz="2040" dirty="0" smtClean="0">
                <a:solidFill>
                  <a:schemeClr val="bg1"/>
                </a:solidFill>
                <a:latin typeface="+mj-lt"/>
                <a:sym typeface="Wingdings" panose="05000000000000000000" pitchFamily="2" charset="2"/>
              </a:rPr>
              <a:t>On premise devices and Azure cloud storage</a:t>
            </a:r>
            <a:endParaRPr lang="en-US" sz="204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animEffect transition="in" filter="fade">
                                      <p:cBhvr>
                                        <p:cTn id="39" dur="500"/>
                                        <p:tgtEl>
                                          <p:spTgt spid="6">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Entities </a:t>
            </a:r>
            <a:r>
              <a:rPr lang="en-US" sz="3600" spc="-100" dirty="0">
                <a:solidFill>
                  <a:schemeClr val="bg1">
                    <a:alpha val="99000"/>
                  </a:schemeClr>
                </a:solidFill>
                <a:latin typeface="+mj-lt"/>
                <a:ea typeface="Segoe UI" pitchFamily="34" charset="0"/>
                <a:cs typeface="Segoe UI" pitchFamily="34" charset="0"/>
              </a:rPr>
              <a:t>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a:t>
            </a:r>
            <a:r>
              <a:rPr lang="en-US" sz="3600" spc="-100" dirty="0" smtClean="0">
                <a:solidFill>
                  <a:schemeClr val="bg1">
                    <a:alpha val="99000"/>
                  </a:schemeClr>
                </a:solidFill>
                <a:latin typeface="+mj-lt"/>
                <a:ea typeface="Segoe UI" pitchFamily="34" charset="0"/>
                <a:cs typeface="Segoe UI" pitchFamily="34" charset="0"/>
              </a:rPr>
              <a:t>queries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a:t>
            </a:r>
            <a:r>
              <a:rPr lang="en-US" sz="3600" spc="-100" dirty="0" smtClean="0">
                <a:solidFill>
                  <a:schemeClr val="bg1">
                    <a:alpha val="99000"/>
                  </a:schemeClr>
                </a:solidFill>
                <a:latin typeface="+mj-lt"/>
                <a:ea typeface="Segoe UI" pitchFamily="34" charset="0"/>
                <a:cs typeface="Segoe UI" pitchFamily="34" charset="0"/>
              </a:rPr>
              <a:t>partitions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Automatically </a:t>
            </a:r>
            <a:r>
              <a:rPr lang="en-US" sz="3600" spc="-100" dirty="0">
                <a:solidFill>
                  <a:schemeClr val="bg1">
                    <a:alpha val="99000"/>
                  </a:schemeClr>
                </a:solidFill>
                <a:latin typeface="+mj-lt"/>
                <a:ea typeface="Segoe UI" pitchFamily="34" charset="0"/>
                <a:cs typeface="Segoe UI" pitchFamily="34" charset="0"/>
              </a:rPr>
              <a:t>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a:t>
            </a:r>
            <a:r>
              <a:rPr lang="en-US" dirty="0" smtClean="0"/>
              <a:t>table</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a:t>
            </a:r>
            <a:r>
              <a:rPr lang="en-US" sz="3600" dirty="0" smtClean="0"/>
              <a:t>metadata</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93</TotalTime>
  <Words>3637</Words>
  <Application>Microsoft Macintosh PowerPoint</Application>
  <PresentationFormat>Widescreen</PresentationFormat>
  <Paragraphs>485</Paragraphs>
  <Slides>43</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Consolas</vt:lpstr>
      <vt:lpstr>Segoe UI</vt:lpstr>
      <vt:lpstr>Segoe UI Light</vt:lpstr>
      <vt:lpstr>Wingdings</vt:lpstr>
      <vt:lpstr>Arial</vt:lpstr>
      <vt:lpstr>1_Azure Event</vt:lpstr>
      <vt:lpstr>Azure Data Storage</vt:lpstr>
      <vt:lpstr>Agenda</vt:lpstr>
      <vt:lpstr>Blobs</vt:lpstr>
      <vt:lpstr>Microsoft Azure Storage Blob</vt:lpstr>
      <vt:lpstr>Two Types of Blobs Under the Hood</vt:lpstr>
      <vt:lpstr>Block Blob</vt:lpstr>
      <vt:lpstr>Page Blob</vt:lpstr>
      <vt:lpstr>Blob Storage Concepts</vt:lpstr>
      <vt:lpstr>Demo: Interacting with Blobs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PowerPoint Presentation</vt:lpstr>
      <vt:lpstr>StorSimple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Hardik Mistry1</cp:lastModifiedBy>
  <cp:revision>18</cp:revision>
  <cp:lastPrinted>2014-03-26T17:46:13Z</cp:lastPrinted>
  <dcterms:created xsi:type="dcterms:W3CDTF">2015-04-27T13:37:32Z</dcterms:created>
  <dcterms:modified xsi:type="dcterms:W3CDTF">2017-05-14T09:05:39Z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